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0B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502920"/>
            <a:ext cx="91440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400" b="1">
                <a:solidFill>
                  <a:srgbClr val="C9A84C"/>
                </a:solidFill>
                <a:latin typeface="Noto Sans"/>
              </a:rPr>
              <a:t>GEAUX UPTOWN AI  ·  SESSION PREP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463040"/>
            <a:ext cx="10972800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6400" b="1">
                <a:solidFill>
                  <a:srgbClr val="F5EFE0"/>
                </a:solidFill>
                <a:latin typeface="Noto Serif"/>
              </a:rPr>
              <a:t>The 5-Part Prompt</a:t>
            </a:r>
          </a:p>
          <a:p>
            <a:pPr algn="l"/>
            <a:r>
              <a:rPr sz="6400" b="1">
                <a:solidFill>
                  <a:srgbClr val="F5EFE0"/>
                </a:solidFill>
                <a:latin typeface="Noto Serif"/>
              </a:rPr>
              <a:t>&amp; the Monday Playbook</a:t>
            </a:r>
          </a:p>
        </p:txBody>
      </p:sp>
      <p:sp>
        <p:nvSpPr>
          <p:cNvPr id="5" name="Rectangle 4"/>
          <p:cNvSpPr/>
          <p:nvPr/>
        </p:nvSpPr>
        <p:spPr>
          <a:xfrm>
            <a:off x="685800" y="3840480"/>
            <a:ext cx="1463040" cy="2000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40080" y="4114800"/>
            <a:ext cx="109728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2200" b="0">
                <a:solidFill>
                  <a:srgbClr val="A8A292"/>
                </a:solidFill>
                <a:latin typeface="Noto Serif"/>
              </a:rPr>
              <a:t>Stop spinning. Start building. Geaux Do It.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612648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00" b="0">
                <a:solidFill>
                  <a:srgbClr val="A8A292"/>
                </a:solidFill>
                <a:latin typeface="Noto Sans"/>
              </a:rPr>
              <a:t>geauxuptownai.com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0B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502920"/>
            <a:ext cx="91440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400" b="1">
                <a:solidFill>
                  <a:srgbClr val="C9A84C"/>
                </a:solidFill>
                <a:latin typeface="Noto Sans"/>
              </a:rPr>
              <a:t>WHY THIS DECK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097280"/>
            <a:ext cx="109728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4000" b="1">
                <a:solidFill>
                  <a:srgbClr val="F5EFE0"/>
                </a:solidFill>
                <a:latin typeface="Noto Serif"/>
              </a:rPr>
              <a:t>Most people lose to AI by</a:t>
            </a:r>
          </a:p>
          <a:p>
            <a:pPr algn="l"/>
            <a:r>
              <a:rPr sz="4000" b="1">
                <a:solidFill>
                  <a:srgbClr val="F5EFE0"/>
                </a:solidFill>
                <a:latin typeface="Noto Serif"/>
              </a:rPr>
              <a:t>prompting harder, not designing better.</a:t>
            </a:r>
          </a:p>
        </p:txBody>
      </p:sp>
      <p:sp>
        <p:nvSpPr>
          <p:cNvPr id="5" name="Rectangle 4"/>
          <p:cNvSpPr/>
          <p:nvPr/>
        </p:nvSpPr>
        <p:spPr>
          <a:xfrm>
            <a:off x="685800" y="3108960"/>
            <a:ext cx="1463040" cy="2000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40080" y="3383280"/>
            <a:ext cx="10972800" cy="2743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2200" b="0">
                <a:solidFill>
                  <a:srgbClr val="F5EFE0"/>
                </a:solidFill>
                <a:latin typeface="Noto Serif"/>
              </a:rPr>
              <a:t>Two tools fix that:</a:t>
            </a:r>
          </a:p>
          <a:p>
            <a:pPr algn="l"/>
            <a:r>
              <a:rPr sz="2200" b="0">
                <a:solidFill>
                  <a:srgbClr val="F5EFE0"/>
                </a:solidFill>
                <a:latin typeface="Noto Serif"/>
              </a:rPr>
              <a:t/>
            </a:r>
          </a:p>
          <a:p>
            <a:pPr algn="l"/>
            <a:r>
              <a:rPr sz="2200" b="0">
                <a:solidFill>
                  <a:srgbClr val="F5EFE0"/>
                </a:solidFill>
                <a:latin typeface="Noto Serif"/>
              </a:rPr>
              <a:t>1. A 5-part prompt structure so the model actually knows the job.</a:t>
            </a:r>
          </a:p>
          <a:p>
            <a:pPr algn="l"/>
            <a:r>
              <a:rPr sz="2200" b="0">
                <a:solidFill>
                  <a:srgbClr val="F5EFE0"/>
                </a:solidFill>
                <a:latin typeface="Noto Serif"/>
              </a:rPr>
              <a:t>2. A Monday playbook so you ship one AI-shaped workflow this week.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0B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502920"/>
            <a:ext cx="91440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400" b="1">
                <a:solidFill>
                  <a:srgbClr val="C9A84C"/>
                </a:solidFill>
                <a:latin typeface="Noto Sans"/>
              </a:rPr>
              <a:t>FRAMEWORK 01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914400"/>
            <a:ext cx="10972800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5400" b="1">
                <a:solidFill>
                  <a:srgbClr val="F5EFE0"/>
                </a:solidFill>
                <a:latin typeface="Noto Serif"/>
              </a:rPr>
              <a:t>The 5-Part Prompt</a:t>
            </a:r>
          </a:p>
        </p:txBody>
      </p:sp>
      <p:sp>
        <p:nvSpPr>
          <p:cNvPr id="5" name="Rectangle 4"/>
          <p:cNvSpPr/>
          <p:nvPr/>
        </p:nvSpPr>
        <p:spPr>
          <a:xfrm>
            <a:off x="685800" y="2103120"/>
            <a:ext cx="1463040" cy="2000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40080" y="2468880"/>
            <a:ext cx="82296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2800" b="1">
                <a:solidFill>
                  <a:srgbClr val="C9A84C"/>
                </a:solidFill>
                <a:latin typeface="Noto Serif"/>
              </a:rPr>
              <a:t>01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54480" y="2468880"/>
            <a:ext cx="237744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2200" b="1">
                <a:solidFill>
                  <a:srgbClr val="F5EFE0"/>
                </a:solidFill>
                <a:latin typeface="Noto Sans"/>
              </a:rPr>
              <a:t>ROLE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023360" y="2468880"/>
            <a:ext cx="77724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2000" b="0">
                <a:solidFill>
                  <a:srgbClr val="A8A292"/>
                </a:solidFill>
                <a:latin typeface="Noto Serif"/>
              </a:rPr>
              <a:t>Who the AI is acting as.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" y="3127248"/>
            <a:ext cx="82296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2800" b="1">
                <a:solidFill>
                  <a:srgbClr val="C9A84C"/>
                </a:solidFill>
                <a:latin typeface="Noto Serif"/>
              </a:rPr>
              <a:t>02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554480" y="3127248"/>
            <a:ext cx="237744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2200" b="1">
                <a:solidFill>
                  <a:srgbClr val="F5EFE0"/>
                </a:solidFill>
                <a:latin typeface="Noto Sans"/>
              </a:rPr>
              <a:t>TASK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023360" y="3127248"/>
            <a:ext cx="77724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2000" b="0">
                <a:solidFill>
                  <a:srgbClr val="A8A292"/>
                </a:solidFill>
                <a:latin typeface="Noto Serif"/>
              </a:rPr>
              <a:t>The single outcome you want.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" y="3785616"/>
            <a:ext cx="82296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2800" b="1">
                <a:solidFill>
                  <a:srgbClr val="C9A84C"/>
                </a:solidFill>
                <a:latin typeface="Noto Serif"/>
              </a:rPr>
              <a:t>03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554480" y="3785616"/>
            <a:ext cx="237744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2200" b="1">
                <a:solidFill>
                  <a:srgbClr val="F5EFE0"/>
                </a:solidFill>
                <a:latin typeface="Noto Sans"/>
              </a:rPr>
              <a:t>CONTEXT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023360" y="3785616"/>
            <a:ext cx="77724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2000" b="0">
                <a:solidFill>
                  <a:srgbClr val="A8A292"/>
                </a:solidFill>
                <a:latin typeface="Noto Serif"/>
              </a:rPr>
              <a:t>What it needs to know about you / the work.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" y="4443984"/>
            <a:ext cx="82296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2800" b="1">
                <a:solidFill>
                  <a:srgbClr val="C9A84C"/>
                </a:solidFill>
                <a:latin typeface="Noto Serif"/>
              </a:rPr>
              <a:t>04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554480" y="4443984"/>
            <a:ext cx="237744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2200" b="1">
                <a:solidFill>
                  <a:srgbClr val="F5EFE0"/>
                </a:solidFill>
                <a:latin typeface="Noto Sans"/>
              </a:rPr>
              <a:t>FORMAT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023360" y="4443984"/>
            <a:ext cx="77724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2000" b="0">
                <a:solidFill>
                  <a:srgbClr val="A8A292"/>
                </a:solidFill>
                <a:latin typeface="Noto Serif"/>
              </a:rPr>
              <a:t>Exact shape of the answer.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080" y="5102352"/>
            <a:ext cx="82296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2800" b="1">
                <a:solidFill>
                  <a:srgbClr val="C9A84C"/>
                </a:solidFill>
                <a:latin typeface="Noto Serif"/>
              </a:rPr>
              <a:t>05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554480" y="5102352"/>
            <a:ext cx="237744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2200" b="1">
                <a:solidFill>
                  <a:srgbClr val="F5EFE0"/>
                </a:solidFill>
                <a:latin typeface="Noto Sans"/>
              </a:rPr>
              <a:t>CONSTRAINTS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023360" y="5102352"/>
            <a:ext cx="77724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2000" b="0">
                <a:solidFill>
                  <a:srgbClr val="A8A292"/>
                </a:solidFill>
                <a:latin typeface="Noto Serif"/>
              </a:rPr>
              <a:t>What NOT to do. Tone, length, must-haves.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0B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502920"/>
            <a:ext cx="91440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400" b="1">
                <a:solidFill>
                  <a:srgbClr val="C9A84C"/>
                </a:solidFill>
                <a:latin typeface="Noto Sans"/>
              </a:rPr>
              <a:t>FRAMEWORK 01  ·  EXAMPLE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868680"/>
            <a:ext cx="10972800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4400" b="1">
                <a:solidFill>
                  <a:srgbClr val="F5EFE0"/>
                </a:solidFill>
                <a:latin typeface="Noto Serif"/>
              </a:rPr>
              <a:t>Plug it in</a:t>
            </a:r>
          </a:p>
        </p:txBody>
      </p:sp>
      <p:sp>
        <p:nvSpPr>
          <p:cNvPr id="5" name="Rectangle 4"/>
          <p:cNvSpPr/>
          <p:nvPr/>
        </p:nvSpPr>
        <p:spPr>
          <a:xfrm>
            <a:off x="685800" y="1783080"/>
            <a:ext cx="1280160" cy="2000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40080" y="2194560"/>
            <a:ext cx="1097280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2200" b="0">
                <a:solidFill>
                  <a:srgbClr val="F5EFE0"/>
                </a:solidFill>
                <a:latin typeface="Noto Serif"/>
              </a:rPr>
              <a:t>ROLE: You are my ops chief of staff.</a:t>
            </a:r>
          </a:p>
          <a:p>
            <a:pPr algn="l"/>
            <a:r>
              <a:rPr sz="2200" b="0">
                <a:solidFill>
                  <a:srgbClr val="F5EFE0"/>
                </a:solidFill>
                <a:latin typeface="Noto Serif"/>
              </a:rPr>
              <a:t>TASK: Draft a Monday morning standup agenda.</a:t>
            </a:r>
          </a:p>
          <a:p>
            <a:pPr algn="l"/>
            <a:r>
              <a:rPr sz="2200" b="0">
                <a:solidFill>
                  <a:srgbClr val="F5EFE0"/>
                </a:solidFill>
                <a:latin typeface="Noto Serif"/>
              </a:rPr>
              <a:t>CONTEXT: Team of 4, weekly cadence, we ship content + client work.</a:t>
            </a:r>
          </a:p>
          <a:p>
            <a:pPr algn="l"/>
            <a:r>
              <a:rPr sz="2200" b="0">
                <a:solidFill>
                  <a:srgbClr val="F5EFE0"/>
                </a:solidFill>
                <a:latin typeface="Noto Serif"/>
              </a:rPr>
              <a:t>FORMAT: A 6-bullet agenda with time boxes.</a:t>
            </a:r>
          </a:p>
          <a:p>
            <a:pPr algn="l"/>
            <a:r>
              <a:rPr sz="2200" b="0">
                <a:solidFill>
                  <a:srgbClr val="F5EFE0"/>
                </a:solidFill>
                <a:latin typeface="Noto Serif"/>
              </a:rPr>
              <a:t>CONSTRAINTS: Plain language, no jargon, under 15 minutes total.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0B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502920"/>
            <a:ext cx="91440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400" b="1">
                <a:solidFill>
                  <a:srgbClr val="C9A84C"/>
                </a:solidFill>
                <a:latin typeface="Noto Sans"/>
              </a:rPr>
              <a:t>FRAMEWORK 02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914400"/>
            <a:ext cx="10972800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5400" b="1">
                <a:solidFill>
                  <a:srgbClr val="F5EFE0"/>
                </a:solidFill>
                <a:latin typeface="Noto Serif"/>
              </a:rPr>
              <a:t>The Monday Playbook</a:t>
            </a:r>
          </a:p>
        </p:txBody>
      </p:sp>
      <p:sp>
        <p:nvSpPr>
          <p:cNvPr id="5" name="Rectangle 4"/>
          <p:cNvSpPr/>
          <p:nvPr/>
        </p:nvSpPr>
        <p:spPr>
          <a:xfrm>
            <a:off x="685800" y="2103120"/>
            <a:ext cx="1463040" cy="2000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40080" y="2468880"/>
            <a:ext cx="1097280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2400" b="0">
                <a:solidFill>
                  <a:srgbClr val="A8A292"/>
                </a:solidFill>
                <a:latin typeface="Noto Serif"/>
              </a:rPr>
              <a:t>One workflow. One morning. Three moves.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3291840"/>
            <a:ext cx="82296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2800" b="1">
                <a:solidFill>
                  <a:srgbClr val="C9A84C"/>
                </a:solidFill>
                <a:latin typeface="Noto Serif"/>
              </a:rP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54480" y="3291840"/>
            <a:ext cx="219456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2400" b="1">
                <a:solidFill>
                  <a:srgbClr val="F5EFE0"/>
                </a:solidFill>
                <a:latin typeface="Noto Sans"/>
              </a:rPr>
              <a:t>AUDIT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40480" y="3291840"/>
            <a:ext cx="7955279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800" b="0">
                <a:solidFill>
                  <a:srgbClr val="A8A292"/>
                </a:solidFill>
                <a:latin typeface="Noto Serif"/>
              </a:rPr>
              <a:t>Pick ONE workflow you ran last week.</a:t>
            </a:r>
          </a:p>
          <a:p>
            <a:pPr algn="l"/>
            <a:r>
              <a:rPr sz="1800" b="0">
                <a:solidFill>
                  <a:srgbClr val="A8A292"/>
                </a:solidFill>
                <a:latin typeface="Noto Serif"/>
              </a:rPr>
              <a:t>Write every step in plain English.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4251960"/>
            <a:ext cx="82296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2800" b="1">
                <a:solidFill>
                  <a:srgbClr val="C9A84C"/>
                </a:solidFill>
                <a:latin typeface="Noto Serif"/>
              </a:rPr>
              <a:t>02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554480" y="4251960"/>
            <a:ext cx="219456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2400" b="1">
                <a:solidFill>
                  <a:srgbClr val="F5EFE0"/>
                </a:solidFill>
                <a:latin typeface="Noto Sans"/>
              </a:rPr>
              <a:t>CIRCLE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840480" y="4251960"/>
            <a:ext cx="7955279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800" b="0">
                <a:solidFill>
                  <a:srgbClr val="A8A292"/>
                </a:solidFill>
                <a:latin typeface="Noto Serif"/>
              </a:rPr>
              <a:t>Circle 3 steps that are repeat, rules-based, or template-shaped.</a:t>
            </a:r>
          </a:p>
          <a:p>
            <a:pPr algn="l"/>
            <a:r>
              <a:rPr sz="1800" b="0">
                <a:solidFill>
                  <a:srgbClr val="A8A292"/>
                </a:solidFill>
                <a:latin typeface="Noto Serif"/>
              </a:rPr>
              <a:t>Those are your AI candidates.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0080" y="5212080"/>
            <a:ext cx="82296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2800" b="1">
                <a:solidFill>
                  <a:srgbClr val="C9A84C"/>
                </a:solidFill>
                <a:latin typeface="Noto Serif"/>
              </a:rPr>
              <a:t>03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554480" y="5212080"/>
            <a:ext cx="219456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2400" b="1">
                <a:solidFill>
                  <a:srgbClr val="F5EFE0"/>
                </a:solidFill>
                <a:latin typeface="Noto Sans"/>
              </a:rPr>
              <a:t>BUILD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840480" y="5212080"/>
            <a:ext cx="7955279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800" b="0">
                <a:solidFill>
                  <a:srgbClr val="A8A292"/>
                </a:solidFill>
                <a:latin typeface="Noto Serif"/>
              </a:rPr>
              <a:t>Write 1 prompt for the highest-pain step.</a:t>
            </a:r>
          </a:p>
          <a:p>
            <a:pPr algn="l"/>
            <a:r>
              <a:rPr sz="1800" b="0">
                <a:solidFill>
                  <a:srgbClr val="A8A292"/>
                </a:solidFill>
                <a:latin typeface="Noto Serif"/>
              </a:rPr>
              <a:t>Run it 5 times. Edit the prompt, not the output.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0B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502920"/>
            <a:ext cx="91440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400" b="1">
                <a:solidFill>
                  <a:srgbClr val="C9A84C"/>
                </a:solidFill>
                <a:latin typeface="Noto Sans"/>
              </a:rPr>
              <a:t>THE SHIFT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463040"/>
            <a:ext cx="10972800" cy="3200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5400" b="1">
                <a:solidFill>
                  <a:srgbClr val="F5EFE0"/>
                </a:solidFill>
                <a:latin typeface="Noto Serif"/>
              </a:rPr>
              <a:t>Stop designing prompts.</a:t>
            </a:r>
          </a:p>
          <a:p>
            <a:pPr algn="l"/>
            <a:r>
              <a:rPr sz="5400" b="1">
                <a:solidFill>
                  <a:srgbClr val="F5EFE0"/>
                </a:solidFill>
                <a:latin typeface="Noto Serif"/>
              </a:rPr>
              <a:t>Start designing workflows.</a:t>
            </a:r>
          </a:p>
        </p:txBody>
      </p:sp>
      <p:sp>
        <p:nvSpPr>
          <p:cNvPr id="5" name="Rectangle 4"/>
          <p:cNvSpPr/>
          <p:nvPr/>
        </p:nvSpPr>
        <p:spPr>
          <a:xfrm>
            <a:off x="685800" y="4297680"/>
            <a:ext cx="1463040" cy="2000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40080" y="4572000"/>
            <a:ext cx="10972800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2400" b="0">
                <a:solidFill>
                  <a:srgbClr val="C9A84C"/>
                </a:solidFill>
                <a:latin typeface="Noto Serif"/>
              </a:rPr>
              <a:t>Prompts are a tactic. Workflows are the asset.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0B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EF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502920"/>
            <a:ext cx="91440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400" b="1">
                <a:solidFill>
                  <a:srgbClr val="6B2E2E"/>
                </a:solidFill>
                <a:latin typeface="Noto Sans"/>
              </a:rPr>
              <a:t>BOOK A SESSION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1280160"/>
            <a:ext cx="10972800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5200" b="1">
                <a:solidFill>
                  <a:srgbClr val="0B0B0F"/>
                </a:solidFill>
                <a:latin typeface="Noto Serif"/>
              </a:rPr>
              <a:t>Bring one workflow.</a:t>
            </a:r>
          </a:p>
          <a:p>
            <a:pPr algn="l"/>
            <a:r>
              <a:rPr sz="5200" b="1">
                <a:solidFill>
                  <a:srgbClr val="0B0B0F"/>
                </a:solidFill>
                <a:latin typeface="Noto Serif"/>
              </a:rPr>
              <a:t>Leave with one shipped tool.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4114800"/>
            <a:ext cx="1463040" cy="20000"/>
          </a:xfrm>
          <a:prstGeom prst="rect">
            <a:avLst/>
          </a:prstGeom>
          <a:solidFill>
            <a:srgbClr val="6B2E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40080" y="4389120"/>
            <a:ext cx="1097280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2400" b="0">
                <a:solidFill>
                  <a:srgbClr val="6B2E2E"/>
                </a:solidFill>
                <a:latin typeface="Noto Sans"/>
              </a:rPr>
              <a:t>geauxuptownai.com / teach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612648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00" b="0">
                <a:solidFill>
                  <a:srgbClr val="6B2E2E"/>
                </a:solidFill>
                <a:latin typeface="Noto Sans"/>
              </a:rPr>
              <a:t>Geaux Uptown AI  ·  Stop spinning. Start building. Geaux Do It.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